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8" r:id="rId4"/>
    <p:sldId id="257" r:id="rId5"/>
    <p:sldId id="269" r:id="rId6"/>
    <p:sldId id="258" r:id="rId7"/>
    <p:sldId id="270" r:id="rId8"/>
    <p:sldId id="259" r:id="rId9"/>
    <p:sldId id="271" r:id="rId10"/>
    <p:sldId id="260" r:id="rId11"/>
    <p:sldId id="272" r:id="rId12"/>
    <p:sldId id="262" r:id="rId13"/>
    <p:sldId id="273" r:id="rId14"/>
    <p:sldId id="277" r:id="rId15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60"/>
  </p:normalViewPr>
  <p:slideViewPr>
    <p:cSldViewPr snapToGrid="0">
      <p:cViewPr>
        <p:scale>
          <a:sx n="50" d="100"/>
          <a:sy n="50" d="100"/>
        </p:scale>
        <p:origin x="-918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B1391-8100-4323-A159-2871E7CA514B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2440A-3C6D-40C0-B6EF-FD0C04E222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B8583-D7B8-43F3-BDF6-4740BE299700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C69B4-99BD-48B8-9F8F-E5A2D49081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55C82-DC11-435C-8C24-4F37DD2012BB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43519-3925-44E8-9A6C-A0FBC575E6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F316-72A4-4688-8FAF-36AA604F29DD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2166A-0C47-4AEE-B268-AA448BE9FC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D3935-A1D1-41C3-9D5D-089A992EB0B4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4A8D8-8ECD-4E93-AF3B-6B2C7EA111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3BF8D-E1BA-4C9A-B6CE-DCCA426FF8B7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87F7C-7186-4160-A22C-8A60BFE43B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2692A-178F-491B-A3B1-3C48A230FD05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E64A1-09C1-4420-A30B-70DF434D63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F3837-DAC5-49F3-A282-BD742A5754C7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4ECB5-109D-4D0D-910A-5126365A6E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BFED0-32EE-4948-A3A8-2133D82B099D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A0E1E-DA21-434D-B1F6-B1285FEE6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27274-B4ED-4E3C-9F25-054A8C2A5154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C8563-DE39-46D9-93C6-371B027FB7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BAA80-B698-4154-8BB7-154A17C5BC1E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C4EEE-976A-4400-A0D6-94EAC1C98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/>
          <p:nvPr/>
        </p:nvSpPr>
        <p:spPr>
          <a:xfrm>
            <a:off x="898525" y="971550"/>
            <a:ext cx="801688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“</a:t>
            </a:r>
          </a:p>
        </p:txBody>
      </p:sp>
      <p:sp>
        <p:nvSpPr>
          <p:cNvPr id="6" name="TextBox 14"/>
          <p:cNvSpPr txBox="1"/>
          <p:nvPr/>
        </p:nvSpPr>
        <p:spPr>
          <a:xfrm>
            <a:off x="9329738" y="2613025"/>
            <a:ext cx="803275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0E522-6F4B-445D-904C-B5FFFB9B3663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E5969-FCAC-44E9-B059-77E9AA6351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EFC25-F8D3-47FF-BCA8-687B60962E9A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8DA91-6674-4E48-B240-AE66CDDA02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/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/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83748-79F5-44BF-9276-03542ACB2A9D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4E6B3-A042-4872-B940-BA490495D0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8"/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9"/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96B00-A45B-40D1-BD94-258ADC88AB46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21221-7357-4683-BFA6-99C329C240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F99D1-BCC4-4F85-905C-D9C89CA417FC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4A514-C96C-4603-9DAD-D626BEA0B7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FF393-B8E0-4886-A3BC-8328EF9E1A42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248D4-B96B-4007-B2B1-8DEBABA558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/>
        </p:nvPicPr>
        <p:blipFill>
          <a:blip r:embed="rId19"/>
          <a:srcRect l="3613"/>
          <a:stretch>
            <a:fillRect/>
          </a:stretch>
        </p:blipFill>
        <p:spPr bwMode="auto">
          <a:xfrm>
            <a:off x="0" y="2670175"/>
            <a:ext cx="4037013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6"/>
          <p:cNvPicPr>
            <a:picLocks noChangeAspect="1"/>
          </p:cNvPicPr>
          <p:nvPr/>
        </p:nvPicPr>
        <p:blipFill>
          <a:blip r:embed="rId20"/>
          <a:srcRect l="35640"/>
          <a:stretch>
            <a:fillRect/>
          </a:stretch>
        </p:blipFill>
        <p:spPr bwMode="auto">
          <a:xfrm>
            <a:off x="0" y="2892425"/>
            <a:ext cx="1522413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31" name="Picture 8"/>
          <p:cNvPicPr>
            <a:picLocks noChangeAspect="1"/>
          </p:cNvPicPr>
          <p:nvPr/>
        </p:nvPicPr>
        <p:blipFill>
          <a:blip r:embed="rId21"/>
          <a:srcRect t="28813"/>
          <a:stretch>
            <a:fillRect/>
          </a:stretch>
        </p:blipFill>
        <p:spPr bwMode="auto">
          <a:xfrm>
            <a:off x="7999413" y="0"/>
            <a:ext cx="1603375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9"/>
          <p:cNvPicPr>
            <a:picLocks noChangeAspect="1"/>
          </p:cNvPicPr>
          <p:nvPr/>
        </p:nvPicPr>
        <p:blipFill>
          <a:blip r:embed="rId22"/>
          <a:srcRect b="23320"/>
          <a:stretch>
            <a:fillRect/>
          </a:stretch>
        </p:blipFill>
        <p:spPr bwMode="auto">
          <a:xfrm>
            <a:off x="8605838" y="6096000"/>
            <a:ext cx="9937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4" name="Title Placeholder 1"/>
          <p:cNvSpPr>
            <a:spLocks noGrp="1"/>
          </p:cNvSpPr>
          <p:nvPr>
            <p:ph type="title"/>
          </p:nvPr>
        </p:nvSpPr>
        <p:spPr bwMode="auto">
          <a:xfrm>
            <a:off x="646113" y="452438"/>
            <a:ext cx="94043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03313" y="2052638"/>
            <a:ext cx="8947150" cy="419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238" y="1790700"/>
            <a:ext cx="990600" cy="304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EA89DF6-4549-47A2-A8EF-B7364EA01185}" type="datetimeFigureOut">
              <a:rPr lang="ru-RU"/>
              <a:pPr>
                <a:defRPr/>
              </a:pPr>
              <a:t>19.11.2025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118" y="3225007"/>
            <a:ext cx="3859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088" y="295275"/>
            <a:ext cx="838200" cy="768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28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D6CC28F-F73C-430D-80E8-6D57F1D86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67" r:id="rId11"/>
    <p:sldLayoutId id="2147483678" r:id="rId12"/>
    <p:sldLayoutId id="2147483666" r:id="rId13"/>
    <p:sldLayoutId id="2147483679" r:id="rId14"/>
    <p:sldLayoutId id="2147483680" r:id="rId15"/>
    <p:sldLayoutId id="2147483665" r:id="rId16"/>
    <p:sldLayoutId id="2147483664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60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gif"/><Relationship Id="rId11" Type="http://schemas.openxmlformats.org/officeDocument/2006/relationships/image" Target="../media/image6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jpe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1.jpeg"/><Relationship Id="rId11" Type="http://schemas.openxmlformats.org/officeDocument/2006/relationships/image" Target="../media/image36.pn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audio" Target="../media/media4.mp3"/><Relationship Id="rId16" Type="http://schemas.openxmlformats.org/officeDocument/2006/relationships/image" Target="../media/image6.png"/><Relationship Id="rId1" Type="http://schemas.microsoft.com/office/2007/relationships/media" Target="../media/media4.mp3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gif"/><Relationship Id="rId15" Type="http://schemas.openxmlformats.org/officeDocument/2006/relationships/image" Target="../media/image4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Relationship Id="rId14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6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4.jpeg"/><Relationship Id="rId12" Type="http://schemas.openxmlformats.org/officeDocument/2006/relationships/image" Target="../media/image59.jpeg"/><Relationship Id="rId17" Type="http://schemas.openxmlformats.org/officeDocument/2006/relationships/image" Target="../media/image64.jpeg"/><Relationship Id="rId2" Type="http://schemas.openxmlformats.org/officeDocument/2006/relationships/audio" Target="../media/media5.mp3"/><Relationship Id="rId16" Type="http://schemas.openxmlformats.org/officeDocument/2006/relationships/image" Target="../media/image63.jpeg"/><Relationship Id="rId1" Type="http://schemas.microsoft.com/office/2007/relationships/media" Target="../media/media5.mp3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5" Type="http://schemas.openxmlformats.org/officeDocument/2006/relationships/image" Target="../media/image62.jpeg"/><Relationship Id="rId10" Type="http://schemas.openxmlformats.org/officeDocument/2006/relationships/image" Target="../media/image57.jpeg"/><Relationship Id="rId4" Type="http://schemas.openxmlformats.org/officeDocument/2006/relationships/image" Target="../media/image6.png"/><Relationship Id="rId9" Type="http://schemas.openxmlformats.org/officeDocument/2006/relationships/image" Target="../media/image56.jpeg"/><Relationship Id="rId14" Type="http://schemas.openxmlformats.org/officeDocument/2006/relationships/image" Target="../media/image6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ctrTitle"/>
          </p:nvPr>
        </p:nvSpPr>
        <p:spPr>
          <a:xfrm>
            <a:off x="1155700" y="1447800"/>
            <a:ext cx="8824913" cy="1106488"/>
          </a:xfrm>
        </p:spPr>
        <p:txBody>
          <a:bodyPr/>
          <a:lstStyle/>
          <a:p>
            <a:pPr eaLnBrk="1" hangingPunct="1"/>
            <a:r>
              <a:rPr lang="ru-RU" b="1" smtClean="0"/>
              <a:t>Пословицы народов мира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9387" y="4776788"/>
            <a:ext cx="10996963" cy="16113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dirty="0" err="1" smtClean="0"/>
              <a:t>УЧитель</a:t>
            </a:r>
            <a:r>
              <a:rPr lang="ru-RU" dirty="0" smtClean="0"/>
              <a:t> ГБОУ школы-интерната №5 </a:t>
            </a:r>
            <a:r>
              <a:rPr lang="ru-RU" dirty="0" err="1" smtClean="0"/>
              <a:t>г.о</a:t>
            </a:r>
            <a:r>
              <a:rPr lang="ru-RU" dirty="0" smtClean="0"/>
              <a:t>. </a:t>
            </a:r>
            <a:r>
              <a:rPr lang="ru-RU" dirty="0" smtClean="0"/>
              <a:t>Тольятти </a:t>
            </a:r>
            <a:endParaRPr lang="ru-RU" dirty="0" smtClean="0"/>
          </a:p>
          <a:p>
            <a:pPr algn="r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b="1" dirty="0" smtClean="0"/>
              <a:t>Горбушина </a:t>
            </a:r>
            <a:r>
              <a:rPr lang="ru-RU" b="1" dirty="0" err="1" smtClean="0"/>
              <a:t>светлана</a:t>
            </a:r>
            <a:r>
              <a:rPr lang="ru-RU" b="1" dirty="0" smtClean="0"/>
              <a:t> </a:t>
            </a:r>
            <a:r>
              <a:rPr lang="ru-RU" b="1" dirty="0" err="1" smtClean="0"/>
              <a:t>сергеевна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646113" y="452439"/>
            <a:ext cx="9404350" cy="1103230"/>
          </a:xfrm>
        </p:spPr>
        <p:txBody>
          <a:bodyPr/>
          <a:lstStyle/>
          <a:p>
            <a:r>
              <a:rPr lang="ru-RU" sz="5000" b="1" dirty="0" smtClean="0"/>
              <a:t>Цель:</a:t>
            </a:r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>
          <a:xfrm>
            <a:off x="603250" y="1327264"/>
            <a:ext cx="10985500" cy="4585855"/>
          </a:xfrm>
        </p:spPr>
        <p:txBody>
          <a:bodyPr/>
          <a:lstStyle/>
          <a:p>
            <a:pPr algn="just"/>
            <a:r>
              <a:rPr lang="ru-RU" sz="3200" dirty="0" smtClean="0"/>
              <a:t>Развитие выразительной стороны речи обучающихся с нарушением слуха на материале пословиц и поговорок</a:t>
            </a:r>
          </a:p>
          <a:p>
            <a:pPr marL="0" indent="0" algn="just">
              <a:buNone/>
            </a:pPr>
            <a:r>
              <a:rPr lang="ru-RU" sz="3200" b="1" dirty="0"/>
              <a:t>Задачи</a:t>
            </a:r>
            <a:r>
              <a:rPr lang="ru-RU" sz="3200" b="1" dirty="0" smtClean="0"/>
              <a:t>:</a:t>
            </a:r>
          </a:p>
          <a:p>
            <a:pPr algn="just"/>
            <a:r>
              <a:rPr lang="ru-RU" sz="3200" dirty="0"/>
              <a:t>Актуализировать понятие о пословицах и поговорках</a:t>
            </a:r>
          </a:p>
          <a:p>
            <a:pPr algn="just"/>
            <a:r>
              <a:rPr lang="ru-RU" sz="3200" dirty="0"/>
              <a:t>Познакомить с пословицами и поговорками народов мира</a:t>
            </a:r>
          </a:p>
          <a:p>
            <a:pPr algn="just"/>
            <a:r>
              <a:rPr lang="ru-RU" sz="3200" dirty="0"/>
              <a:t>Учить употреблению пословиц и поговорок в речи</a:t>
            </a:r>
          </a:p>
          <a:p>
            <a:pPr marL="0" indent="0" algn="just">
              <a:buNone/>
            </a:pPr>
            <a:endParaRPr lang="ru-RU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646113" y="237507"/>
            <a:ext cx="9404350" cy="570213"/>
          </a:xfrm>
        </p:spPr>
        <p:txBody>
          <a:bodyPr/>
          <a:lstStyle/>
          <a:p>
            <a:r>
              <a:rPr lang="ru-RU" sz="3200" b="1" dirty="0" smtClean="0"/>
              <a:t>Пословицы и поговорки -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250" y="883921"/>
            <a:ext cx="11244263" cy="5564380"/>
          </a:xfrm>
        </p:spPr>
        <p:txBody>
          <a:bodyPr/>
          <a:lstStyle/>
          <a:p>
            <a:pPr>
              <a:defRPr/>
            </a:pPr>
            <a:r>
              <a:rPr lang="ru-RU" dirty="0"/>
              <a:t>это краткие, меткие изречения, в которых выражены жизненные наблюдения и правила житейской мудрости, взятые из древних письменных источников, из произведений литературы и созданные народом</a:t>
            </a:r>
          </a:p>
          <a:p>
            <a:pPr marL="0" indent="0">
              <a:buNone/>
              <a:defRPr/>
            </a:pPr>
            <a:r>
              <a:rPr lang="ru-RU" b="1" dirty="0"/>
              <a:t>Пословицы и </a:t>
            </a:r>
            <a:r>
              <a:rPr lang="ru-RU" b="1" dirty="0" smtClean="0"/>
              <a:t>поговорки отличаются:</a:t>
            </a:r>
          </a:p>
          <a:p>
            <a:pPr>
              <a:defRPr/>
            </a:pPr>
            <a:r>
              <a:rPr lang="ru-RU" dirty="0" smtClean="0"/>
              <a:t>пословица – законченное суждение, </a:t>
            </a:r>
            <a:r>
              <a:rPr lang="ru-RU" dirty="0"/>
              <a:t>а</a:t>
            </a:r>
            <a:r>
              <a:rPr lang="ru-RU" dirty="0" smtClean="0"/>
              <a:t> поговорка – только часть суждения (обычно пословица состоит из двух частей; часто поговорка является частью пословицы)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 smtClean="0"/>
          </a:p>
          <a:p>
            <a:pPr marL="0" indent="0">
              <a:buFont typeface="Wingdings 3" pitchFamily="18" charset="2"/>
              <a:buNone/>
              <a:defRPr/>
            </a:pPr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434344"/>
              </p:ext>
            </p:extLst>
          </p:nvPr>
        </p:nvGraphicFramePr>
        <p:xfrm>
          <a:off x="427099" y="3322321"/>
          <a:ext cx="11460101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62"/>
                <a:gridCol w="4168239"/>
              </a:tblGrid>
              <a:tr h="50800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Пословицы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Поговорки </a:t>
                      </a:r>
                      <a:endParaRPr lang="ru-RU" sz="2400" dirty="0"/>
                    </a:p>
                  </a:txBody>
                  <a:tcPr/>
                </a:tc>
              </a:tr>
              <a:tr h="2540000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400" dirty="0" smtClean="0"/>
                        <a:t>Без тучи дождя не будет, без людей дело не сделаешь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400" dirty="0" smtClean="0"/>
                        <a:t>Смотреть на цветы легко, вышивать их трудно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400" dirty="0" smtClean="0"/>
                        <a:t>Медлить с помощью - значит вообще не помогать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400" dirty="0" smtClean="0"/>
                        <a:t>Как снег на голову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400" dirty="0" smtClean="0"/>
                        <a:t>Легок на помине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2400" dirty="0" smtClean="0"/>
                        <a:t>Бить баклуши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427038" y="219075"/>
            <a:ext cx="6916737" cy="849313"/>
          </a:xfrm>
        </p:spPr>
        <p:txBody>
          <a:bodyPr/>
          <a:lstStyle/>
          <a:p>
            <a:pPr eaLnBrk="1" hangingPunct="1"/>
            <a:r>
              <a:rPr lang="ru-RU" sz="4400" b="1" dirty="0" smtClean="0">
                <a:solidFill>
                  <a:srgbClr val="FF0000"/>
                </a:solidFill>
              </a:rPr>
              <a:t>Китайские пословицы</a:t>
            </a:r>
          </a:p>
        </p:txBody>
      </p:sp>
      <p:pic>
        <p:nvPicPr>
          <p:cNvPr id="2" name="Классическая Китайская Музыка - Очень Красивая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41738" y="2338388"/>
            <a:ext cx="487362" cy="487362"/>
          </a:xfrm>
        </p:spPr>
      </p:pic>
      <p:pic>
        <p:nvPicPr>
          <p:cNvPr id="24579" name="Picture 5" descr="флаг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98893" y="322469"/>
            <a:ext cx="2983557" cy="1967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6" descr="карт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3303" y="933940"/>
            <a:ext cx="4249325" cy="3351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4" descr="PEKI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39541" y="4508499"/>
            <a:ext cx="3234712" cy="212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4" descr="природа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960625" y="2609551"/>
            <a:ext cx="2021825" cy="202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5" descr="Korean_Hat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3303" y="4508499"/>
            <a:ext cx="2574905" cy="212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5" descr="дети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955330" y="1001115"/>
            <a:ext cx="3494365" cy="2619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5" descr="ресторан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711600" y="4456084"/>
            <a:ext cx="3032125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6" descr="деньги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610839" y="2661178"/>
            <a:ext cx="1128712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4" descr="иероглифы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086975" y="4866832"/>
            <a:ext cx="1895475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Классическая Китайская Музыка - Очень Красивая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724424" y="38916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976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45455" showWhenStopped="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45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6896" y="274308"/>
            <a:ext cx="9404350" cy="794471"/>
          </a:xfrm>
        </p:spPr>
        <p:txBody>
          <a:bodyPr/>
          <a:lstStyle/>
          <a:p>
            <a:r>
              <a:rPr lang="ru-RU" sz="4400" b="1" dirty="0">
                <a:solidFill>
                  <a:srgbClr val="FF0000"/>
                </a:solidFill>
              </a:rPr>
              <a:t>Китайские пословицы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5166" y="1045029"/>
            <a:ext cx="9608231" cy="4443350"/>
          </a:xfrm>
        </p:spPr>
        <p:txBody>
          <a:bodyPr/>
          <a:lstStyle/>
          <a:p>
            <a:pPr marL="0" lvl="0" indent="0" algn="just" eaLnBrk="1" hangingPunct="1">
              <a:buNone/>
            </a:pPr>
            <a:r>
              <a:rPr lang="ru-RU" sz="3200" dirty="0" smtClean="0">
                <a:solidFill>
                  <a:srgbClr val="FFC000"/>
                </a:solidFill>
              </a:rPr>
              <a:t>Труд </a:t>
            </a:r>
            <a:endParaRPr lang="ru-RU" sz="3200" dirty="0">
              <a:solidFill>
                <a:srgbClr val="FFC000"/>
              </a:solidFill>
            </a:endParaRPr>
          </a:p>
          <a:p>
            <a:pPr marL="0" lvl="0" indent="0" algn="just" eaLnBrk="1" hangingPunct="1">
              <a:buFont typeface="Wingdings 3" pitchFamily="18" charset="2"/>
              <a:buAutoNum type="arabicPeriod"/>
            </a:pPr>
            <a:r>
              <a:rPr lang="ru-RU" sz="3200" dirty="0">
                <a:solidFill>
                  <a:prstClr val="white"/>
                </a:solidFill>
              </a:rPr>
              <a:t> Маленький урожай лучше большого посева.</a:t>
            </a:r>
          </a:p>
          <a:p>
            <a:pPr marL="0" lvl="0" indent="0" algn="just" eaLnBrk="1" hangingPunct="1">
              <a:buFont typeface="Wingdings 3" pitchFamily="18" charset="2"/>
              <a:buAutoNum type="arabicPeriod"/>
            </a:pPr>
            <a:r>
              <a:rPr lang="ru-RU" sz="3200" dirty="0">
                <a:solidFill>
                  <a:prstClr val="white"/>
                </a:solidFill>
              </a:rPr>
              <a:t> Смотреть на цветы легко, вышивать их трудно</a:t>
            </a:r>
            <a:r>
              <a:rPr lang="ru-RU" sz="3200" dirty="0" smtClean="0">
                <a:solidFill>
                  <a:prstClr val="white"/>
                </a:solidFill>
              </a:rPr>
              <a:t>.</a:t>
            </a:r>
            <a:endParaRPr lang="ru-RU" sz="3200" dirty="0" smtClean="0">
              <a:solidFill>
                <a:srgbClr val="FFC000"/>
              </a:solidFill>
            </a:endParaRPr>
          </a:p>
          <a:p>
            <a:pPr marL="0" lvl="0" indent="0" algn="just" eaLnBrk="1" hangingPunct="1">
              <a:buNone/>
            </a:pPr>
            <a:r>
              <a:rPr lang="ru-RU" sz="3200" dirty="0" smtClean="0">
                <a:solidFill>
                  <a:srgbClr val="FFC000"/>
                </a:solidFill>
              </a:rPr>
              <a:t>Знание</a:t>
            </a:r>
            <a:r>
              <a:rPr lang="ru-RU" sz="3200" dirty="0">
                <a:solidFill>
                  <a:srgbClr val="FFC000"/>
                </a:solidFill>
              </a:rPr>
              <a:t>, </a:t>
            </a:r>
            <a:r>
              <a:rPr lang="ru-RU" sz="3200" dirty="0" smtClean="0">
                <a:solidFill>
                  <a:srgbClr val="FFC000"/>
                </a:solidFill>
              </a:rPr>
              <a:t>учение</a:t>
            </a:r>
            <a:endParaRPr lang="ru-RU" sz="3200" dirty="0">
              <a:solidFill>
                <a:srgbClr val="FFC000"/>
              </a:solidFill>
            </a:endParaRPr>
          </a:p>
          <a:p>
            <a:pPr marL="0" lvl="0" indent="0" algn="just" eaLnBrk="1" hangingPunct="1">
              <a:buFont typeface="Wingdings 3" pitchFamily="18" charset="2"/>
              <a:buAutoNum type="arabicPeriod"/>
            </a:pPr>
            <a:r>
              <a:rPr lang="ru-RU" sz="3200" dirty="0">
                <a:solidFill>
                  <a:prstClr val="white"/>
                </a:solidFill>
              </a:rPr>
              <a:t> Знание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ru-RU" sz="3200" dirty="0">
                <a:solidFill>
                  <a:prstClr val="white"/>
                </a:solidFill>
              </a:rPr>
              <a:t>- сокровище, которое повсюду следует за тем, кто им обладает.</a:t>
            </a:r>
          </a:p>
          <a:p>
            <a:pPr marL="0" lvl="0" indent="0" algn="just" eaLnBrk="1" hangingPunct="1">
              <a:buFont typeface="Wingdings 3" pitchFamily="18" charset="2"/>
              <a:buAutoNum type="arabicPeriod"/>
            </a:pPr>
            <a:r>
              <a:rPr lang="ru-RU" sz="3200" dirty="0">
                <a:solidFill>
                  <a:prstClr val="white"/>
                </a:solidFill>
              </a:rPr>
              <a:t> Только упорный может устоять против ветра.</a:t>
            </a:r>
          </a:p>
          <a:p>
            <a:endParaRPr lang="ru-RU" dirty="0"/>
          </a:p>
        </p:txBody>
      </p:sp>
      <p:pic>
        <p:nvPicPr>
          <p:cNvPr id="1026" name="Picture 2" descr="C:\Users\светолег\Desktop\света\для проектов\см.ц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1246" y="234745"/>
            <a:ext cx="1972694" cy="131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светолег\Desktop\света\для проектов\вышив.цв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1246" y="1733794"/>
            <a:ext cx="1962452" cy="154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светолег\Desktop\света\для проектов\против вет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1246" y="5367646"/>
            <a:ext cx="1973488" cy="131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5575" y="3716977"/>
            <a:ext cx="1959159" cy="1413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142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486888" y="237506"/>
            <a:ext cx="9563575" cy="866899"/>
          </a:xfrm>
        </p:spPr>
        <p:txBody>
          <a:bodyPr/>
          <a:lstStyle/>
          <a:p>
            <a:pPr eaLnBrk="1" hangingPunct="1"/>
            <a:r>
              <a:rPr lang="ru-RU" sz="4400" b="1" dirty="0" smtClean="0">
                <a:solidFill>
                  <a:srgbClr val="FF0000"/>
                </a:solidFill>
              </a:rPr>
              <a:t>Английские пословицы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2050" name="Picture 2" descr="C:\Users\светолег\Desktop\света\для проектов\пр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945" y="3835731"/>
            <a:ext cx="4558418" cy="275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светолег\Desktop\света\для проектов\англ.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007" y="235198"/>
            <a:ext cx="39751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светолег\Desktop\света\для проектов\england-city-map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42" y="1029257"/>
            <a:ext cx="2941246" cy="342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светолег\Desktop\света\для проектов\англ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42" y="4517598"/>
            <a:ext cx="317500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светолег\Desktop\света\для проектов\street-1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842" y="1029257"/>
            <a:ext cx="3914789" cy="260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светолег\Desktop\света\для проектов\angliiskiirozhdestvenskiipyding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705" y="3960198"/>
            <a:ext cx="2513402" cy="263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светолег\Desktop\света\для проектов\11121334.693485.4648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352" y="2742495"/>
            <a:ext cx="2157205" cy="1442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Народная английская (ирландская) музыка XVI века - Greensleeves (скрипка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382989" y="39560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994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560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646113" y="261258"/>
            <a:ext cx="9404350" cy="878773"/>
          </a:xfrm>
        </p:spPr>
        <p:txBody>
          <a:bodyPr/>
          <a:lstStyle/>
          <a:p>
            <a:pPr eaLnBrk="1" hangingPunct="1"/>
            <a:r>
              <a:rPr lang="ru-RU" sz="4400" b="1" dirty="0" smtClean="0">
                <a:solidFill>
                  <a:srgbClr val="FF0000"/>
                </a:solidFill>
              </a:rPr>
              <a:t>Английские пословицы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25602" name="Объект 2"/>
          <p:cNvSpPr>
            <a:spLocks noGrp="1"/>
          </p:cNvSpPr>
          <p:nvPr>
            <p:ph idx="1"/>
          </p:nvPr>
        </p:nvSpPr>
        <p:spPr>
          <a:xfrm>
            <a:off x="380010" y="1080655"/>
            <a:ext cx="8081365" cy="5167745"/>
          </a:xfrm>
        </p:spPr>
        <p:txBody>
          <a:bodyPr/>
          <a:lstStyle/>
          <a:p>
            <a:pPr marL="0" indent="0" algn="just" eaLnBrk="1" hangingPunct="1">
              <a:buFont typeface="Wingdings 3" pitchFamily="18" charset="2"/>
              <a:buNone/>
            </a:pPr>
            <a:r>
              <a:rPr lang="ru-RU" sz="3200" dirty="0" smtClean="0">
                <a:solidFill>
                  <a:srgbClr val="FFC000"/>
                </a:solidFill>
              </a:rPr>
              <a:t>Добро, зло</a:t>
            </a:r>
          </a:p>
          <a:p>
            <a:pPr marL="0" indent="0" algn="just" eaLnBrk="1" hangingPunct="1"/>
            <a:r>
              <a:rPr lang="ru-RU" sz="3200" dirty="0" smtClean="0"/>
              <a:t>1. Медлить с помощью</a:t>
            </a:r>
            <a:r>
              <a:rPr lang="en-US" sz="3200" dirty="0" smtClean="0"/>
              <a:t> </a:t>
            </a:r>
            <a:r>
              <a:rPr lang="ru-RU" sz="3200" dirty="0" smtClean="0"/>
              <a:t>- значит вообще не помогать.</a:t>
            </a:r>
          </a:p>
          <a:p>
            <a:pPr marL="0" indent="0" algn="just" eaLnBrk="1" hangingPunct="1"/>
            <a:r>
              <a:rPr lang="ru-RU" sz="3200" dirty="0" smtClean="0"/>
              <a:t>2. Назвался другом</a:t>
            </a:r>
            <a:r>
              <a:rPr lang="en-US" sz="3200" dirty="0" smtClean="0"/>
              <a:t> </a:t>
            </a:r>
            <a:r>
              <a:rPr lang="ru-RU" sz="3200" dirty="0" smtClean="0"/>
              <a:t>- помогай в беде.</a:t>
            </a:r>
          </a:p>
          <a:p>
            <a:pPr marL="0" indent="0" algn="just" eaLnBrk="1" hangingPunct="1">
              <a:buFont typeface="Wingdings 3" pitchFamily="18" charset="2"/>
              <a:buNone/>
            </a:pPr>
            <a:r>
              <a:rPr lang="ru-RU" sz="3200" dirty="0" smtClean="0">
                <a:solidFill>
                  <a:srgbClr val="FFC000"/>
                </a:solidFill>
              </a:rPr>
              <a:t>Человек, приметы</a:t>
            </a:r>
          </a:p>
          <a:p>
            <a:pPr marL="0" indent="0" algn="just" eaLnBrk="1" hangingPunct="1"/>
            <a:r>
              <a:rPr lang="ru-RU" sz="3200" dirty="0" smtClean="0"/>
              <a:t>1. Всякий считает своих гусей лебедями.</a:t>
            </a:r>
          </a:p>
          <a:p>
            <a:pPr marL="0" indent="0" algn="just" eaLnBrk="1" hangingPunct="1"/>
            <a:r>
              <a:rPr lang="ru-RU" sz="3200" dirty="0" smtClean="0"/>
              <a:t>2. Надейся на лучшее, но готов</a:t>
            </a:r>
            <a:r>
              <a:rPr lang="ru-RU" sz="3200" dirty="0" smtClean="0">
                <a:latin typeface="Arial" charset="0"/>
              </a:rPr>
              <a:t>ь</a:t>
            </a:r>
            <a:r>
              <a:rPr lang="ru-RU" sz="3200" dirty="0" smtClean="0"/>
              <a:t>ся к худшему.</a:t>
            </a:r>
          </a:p>
        </p:txBody>
      </p:sp>
      <p:pic>
        <p:nvPicPr>
          <p:cNvPr id="25604" name="Picture 4" descr="Рисунок (3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89691" y="4013860"/>
            <a:ext cx="3438536" cy="24781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484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546100" y="396875"/>
            <a:ext cx="6511925" cy="877888"/>
          </a:xfrm>
        </p:spPr>
        <p:txBody>
          <a:bodyPr/>
          <a:lstStyle/>
          <a:p>
            <a:pPr eaLnBrk="1" hangingPunct="1"/>
            <a:r>
              <a:rPr lang="ru-RU" sz="4400" b="1" dirty="0" smtClean="0">
                <a:solidFill>
                  <a:srgbClr val="FF0000"/>
                </a:solidFill>
              </a:rPr>
              <a:t>Немецкие пословицы</a:t>
            </a:r>
          </a:p>
        </p:txBody>
      </p:sp>
      <p:pic>
        <p:nvPicPr>
          <p:cNvPr id="3074" name="Picture 2" descr="C:\Users\светолег\Desktop\света\для проектов\Map_Germany_5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76" y="1230496"/>
            <a:ext cx="2669284" cy="342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светолег\Desktop\света\для проектов\berlin_01_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175" y="1249260"/>
            <a:ext cx="3627912" cy="241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светолег\Desktop\света\для проектов\Berlin-reichsta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079" y="247155"/>
            <a:ext cx="401955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светолег\Desktop\света\для проектов\germanija_oplat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489" y="2467231"/>
            <a:ext cx="2281756" cy="149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светолег\Desktop\света\для проектов\герм.кухня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277" y="3837622"/>
            <a:ext cx="4209802" cy="285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светолег\Desktop\света\для проектов\герм.кухня2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485" y="4150425"/>
            <a:ext cx="3433948" cy="257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светолег\Desktop\света\для проектов\герм.пр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74" y="4830342"/>
            <a:ext cx="2976945" cy="186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Classic_Chillout_Volfgang_Amadejj_Mocart_Lyudvig_van_Betkhoven_Iogann_-_Sonata_in_C_Major_K330_I_Allegro_6838369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55485" y="47180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65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66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546100" y="396875"/>
            <a:ext cx="6511925" cy="877888"/>
          </a:xfrm>
        </p:spPr>
        <p:txBody>
          <a:bodyPr/>
          <a:lstStyle/>
          <a:p>
            <a:pPr eaLnBrk="1" hangingPunct="1"/>
            <a:r>
              <a:rPr lang="ru-RU" sz="4400" b="1" dirty="0" smtClean="0">
                <a:solidFill>
                  <a:srgbClr val="FF0000"/>
                </a:solidFill>
              </a:rPr>
              <a:t>Немецкие пословицы</a:t>
            </a:r>
          </a:p>
        </p:txBody>
      </p:sp>
      <p:sp>
        <p:nvSpPr>
          <p:cNvPr id="26626" name="Объект 2"/>
          <p:cNvSpPr>
            <a:spLocks noGrp="1"/>
          </p:cNvSpPr>
          <p:nvPr>
            <p:ph idx="1"/>
          </p:nvPr>
        </p:nvSpPr>
        <p:spPr>
          <a:xfrm>
            <a:off x="300162" y="1143722"/>
            <a:ext cx="11408908" cy="5304579"/>
          </a:xfrm>
        </p:spPr>
        <p:txBody>
          <a:bodyPr/>
          <a:lstStyle/>
          <a:p>
            <a:pPr marL="0" indent="0" algn="just" eaLnBrk="1" hangingPunct="1">
              <a:buFont typeface="Wingdings 3" pitchFamily="18" charset="2"/>
              <a:buNone/>
            </a:pPr>
            <a:r>
              <a:rPr lang="ru-RU" sz="3200" dirty="0" smtClean="0">
                <a:solidFill>
                  <a:srgbClr val="FFC000"/>
                </a:solidFill>
              </a:rPr>
              <a:t>Знание, учение</a:t>
            </a:r>
          </a:p>
          <a:p>
            <a:pPr marL="0" indent="0" algn="just" eaLnBrk="1" hangingPunct="1"/>
            <a:r>
              <a:rPr lang="ru-RU" sz="3200" dirty="0" smtClean="0"/>
              <a:t>1. Советуйся до поступка.</a:t>
            </a:r>
          </a:p>
          <a:p>
            <a:pPr marL="0" indent="0" algn="just" eaLnBrk="1" hangingPunct="1"/>
            <a:r>
              <a:rPr lang="ru-RU" sz="3200" dirty="0" smtClean="0"/>
              <a:t>2. Ошибки других</a:t>
            </a:r>
            <a:r>
              <a:rPr lang="ru-RU" sz="3200" dirty="0" smtClean="0">
                <a:latin typeface="Arial" charset="0"/>
              </a:rPr>
              <a:t> </a:t>
            </a:r>
            <a:r>
              <a:rPr lang="ru-RU" sz="3200" dirty="0" smtClean="0"/>
              <a:t>- хорошие учителя.</a:t>
            </a:r>
          </a:p>
          <a:p>
            <a:pPr marL="0" indent="0" algn="just" eaLnBrk="1" hangingPunct="1">
              <a:buFont typeface="Wingdings 3" pitchFamily="18" charset="2"/>
              <a:buNone/>
            </a:pP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FFC000"/>
                </a:solidFill>
              </a:rPr>
              <a:t>Дом, семья</a:t>
            </a:r>
          </a:p>
          <a:p>
            <a:pPr marL="0" indent="0" algn="just" eaLnBrk="1" hangingPunct="1"/>
            <a:r>
              <a:rPr lang="ru-RU" sz="3200" dirty="0" smtClean="0"/>
              <a:t>1. </a:t>
            </a:r>
            <a:r>
              <a:rPr lang="ru-RU" sz="3200" dirty="0"/>
              <a:t>Своё гнездо самое лучшее</a:t>
            </a:r>
            <a:r>
              <a:rPr lang="ru-RU" sz="3200" dirty="0" smtClean="0"/>
              <a:t>. </a:t>
            </a:r>
          </a:p>
          <a:p>
            <a:pPr marL="0" indent="0" algn="just" eaLnBrk="1" hangingPunct="1"/>
            <a:r>
              <a:rPr lang="ru-RU" sz="3200" dirty="0" smtClean="0"/>
              <a:t>2. </a:t>
            </a:r>
            <a:r>
              <a:rPr lang="ru-RU" sz="3200" dirty="0"/>
              <a:t>Восток, запад - а дома лучше.</a:t>
            </a:r>
            <a:endParaRPr lang="ru-RU" sz="32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765" y="3642360"/>
            <a:ext cx="4025279" cy="268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295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356261" y="308758"/>
            <a:ext cx="7551078" cy="807523"/>
          </a:xfrm>
        </p:spPr>
        <p:txBody>
          <a:bodyPr/>
          <a:lstStyle/>
          <a:p>
            <a:pPr eaLnBrk="1" hangingPunct="1"/>
            <a:r>
              <a:rPr lang="ru-RU" sz="4400" b="1" dirty="0" smtClean="0">
                <a:solidFill>
                  <a:srgbClr val="FF0000"/>
                </a:solidFill>
              </a:rPr>
              <a:t>Итальянские пословицы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 smtClean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светолег\Desktop\света\для проектов\depositphotos_27257451-Italy-fla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307" y="307976"/>
            <a:ext cx="1853652" cy="2067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светолег\Desktop\света\для проектов\ит.gif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97" y="1064416"/>
            <a:ext cx="3840480" cy="454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светолег\Desktop\света\для проектов\foto_venezia_0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013" y="2569340"/>
            <a:ext cx="2316946" cy="173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светолег\Desktop\света\для проектов\italy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546" y="1698636"/>
            <a:ext cx="2675714" cy="156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светолег\Desktop\света\для проектов\italyanskie_blud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348" y="4496852"/>
            <a:ext cx="2343611" cy="216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светолег\Desktop\света\для проектов\olive 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6" y="5142016"/>
            <a:ext cx="1733063" cy="152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светолег\Desktop\света\для проектов\ит2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407" y="1045121"/>
            <a:ext cx="2760518" cy="185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светолег\Desktop\света\для проектов\ит3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768" y="3045255"/>
            <a:ext cx="2380584" cy="160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C:\Users\светолег\Desktop\света\для проектов\ита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461564" y="329988"/>
            <a:ext cx="2371861" cy="122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C:\Users\светолег\Desktop\света\для проектов\ит5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175" y="3429846"/>
            <a:ext cx="2413383" cy="160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C:\Users\светолег\Desktop\света\для проектов\ит6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532" y="4826550"/>
            <a:ext cx="2533900" cy="19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C:\Users\светолег\Desktop\света\для проектов\ит7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404" y="5166745"/>
            <a:ext cx="2310206" cy="154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l_Bano_-_Felicit_4799443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6974201" y="109783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955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76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696913" y="477838"/>
            <a:ext cx="7210425" cy="800100"/>
          </a:xfrm>
        </p:spPr>
        <p:txBody>
          <a:bodyPr/>
          <a:lstStyle/>
          <a:p>
            <a:pPr eaLnBrk="1" hangingPunct="1"/>
            <a:r>
              <a:rPr lang="ru-RU" sz="4400" b="1" dirty="0" smtClean="0">
                <a:solidFill>
                  <a:srgbClr val="FF0000"/>
                </a:solidFill>
              </a:rPr>
              <a:t>Итальянские пословицы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27650" name="Объект 2"/>
          <p:cNvSpPr>
            <a:spLocks noGrp="1"/>
          </p:cNvSpPr>
          <p:nvPr>
            <p:ph idx="1"/>
          </p:nvPr>
        </p:nvSpPr>
        <p:spPr>
          <a:xfrm>
            <a:off x="528638" y="1403350"/>
            <a:ext cx="6927850" cy="4845050"/>
          </a:xfrm>
        </p:spPr>
        <p:txBody>
          <a:bodyPr/>
          <a:lstStyle/>
          <a:p>
            <a:pPr marL="0" indent="0" algn="just" eaLnBrk="1" hangingPunct="1">
              <a:buFont typeface="Wingdings 3" pitchFamily="18" charset="2"/>
              <a:buNone/>
            </a:pPr>
            <a:r>
              <a:rPr lang="ru-RU" sz="3200" dirty="0" smtClean="0">
                <a:solidFill>
                  <a:srgbClr val="FFC000"/>
                </a:solidFill>
              </a:rPr>
              <a:t>Много</a:t>
            </a:r>
            <a:r>
              <a:rPr lang="ru-RU" sz="3200" dirty="0" smtClean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ru-RU" sz="3200" dirty="0" smtClean="0">
                <a:solidFill>
                  <a:srgbClr val="FFC000"/>
                </a:solidFill>
              </a:rPr>
              <a:t>- мало</a:t>
            </a:r>
          </a:p>
          <a:p>
            <a:pPr marL="0" indent="0" algn="just" eaLnBrk="1" hangingPunct="1"/>
            <a:r>
              <a:rPr lang="ru-RU" sz="3200" dirty="0" smtClean="0"/>
              <a:t>1. Одна пчела лучше пригоршни мух.</a:t>
            </a:r>
          </a:p>
          <a:p>
            <a:pPr marL="0" indent="0" algn="just" eaLnBrk="1" hangingPunct="1"/>
            <a:r>
              <a:rPr lang="ru-RU" sz="3200" dirty="0" smtClean="0"/>
              <a:t>2. Есть терпение – будет и умение.</a:t>
            </a:r>
          </a:p>
        </p:txBody>
      </p:sp>
      <p:pic>
        <p:nvPicPr>
          <p:cNvPr id="5122" name="Picture 2" descr="C:\Users\светолег\Desktop\света\для проектов\пчел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264920"/>
            <a:ext cx="3185160" cy="238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светолег\Desktop\света\для проектов\мух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005" y="3974783"/>
            <a:ext cx="333375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49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450850" y="141288"/>
            <a:ext cx="7508875" cy="914400"/>
          </a:xfrm>
        </p:spPr>
        <p:txBody>
          <a:bodyPr/>
          <a:lstStyle/>
          <a:p>
            <a:pPr eaLnBrk="1" hangingPunct="1"/>
            <a:r>
              <a:rPr lang="ru-RU" sz="4400" b="1" dirty="0" smtClean="0">
                <a:solidFill>
                  <a:srgbClr val="FF0000"/>
                </a:solidFill>
              </a:rPr>
              <a:t>Французские пословицы</a:t>
            </a:r>
          </a:p>
        </p:txBody>
      </p:sp>
      <p:pic>
        <p:nvPicPr>
          <p:cNvPr id="3" name="Yves_Montand_-_Sous_le_ciel_de_Paris_73030152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20585" y="844868"/>
            <a:ext cx="487363" cy="487362"/>
          </a:xfrm>
        </p:spPr>
      </p:pic>
      <p:pic>
        <p:nvPicPr>
          <p:cNvPr id="28675" name="Picture 4" descr="флаг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61538" y="252413"/>
            <a:ext cx="2087563" cy="136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 descr="лув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2413" y="946785"/>
            <a:ext cx="3046988" cy="2040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8" descr="эйфелева башня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808847" y="1785938"/>
            <a:ext cx="2078037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4" descr="дети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3816834">
            <a:off x="341214" y="5068887"/>
            <a:ext cx="1738313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5" descr="дисенйленд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64232" y="3127374"/>
            <a:ext cx="2379365" cy="178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4" descr="природа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042602" y="3127373"/>
            <a:ext cx="3510598" cy="2632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5" descr="природа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975757" y="2459036"/>
            <a:ext cx="2540989" cy="2105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2" name="Picture 7" descr="сады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9512922" y="3673475"/>
            <a:ext cx="2373962" cy="178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5" descr="французы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900988" y="303529"/>
            <a:ext cx="1604962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4" name="Picture 9" descr="блюда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387282" y="5283895"/>
            <a:ext cx="1776412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5" name="Picture 12" descr="каштаны1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863290" y="5574506"/>
            <a:ext cx="1673225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6" name="Picture 6" descr="свинья и трюфели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827520" y="4830763"/>
            <a:ext cx="2522221" cy="169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8" name="Picture 4" descr="праздники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498371" y="934244"/>
            <a:ext cx="3477386" cy="2034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786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86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450850" y="141288"/>
            <a:ext cx="7508875" cy="914400"/>
          </a:xfrm>
        </p:spPr>
        <p:txBody>
          <a:bodyPr/>
          <a:lstStyle/>
          <a:p>
            <a:pPr eaLnBrk="1" hangingPunct="1"/>
            <a:r>
              <a:rPr lang="ru-RU" sz="4400" b="1" smtClean="0">
                <a:solidFill>
                  <a:srgbClr val="FF0000"/>
                </a:solidFill>
              </a:rPr>
              <a:t>Французские пословицы</a:t>
            </a:r>
          </a:p>
        </p:txBody>
      </p:sp>
      <p:sp>
        <p:nvSpPr>
          <p:cNvPr id="28674" name="Объект 2"/>
          <p:cNvSpPr>
            <a:spLocks noGrp="1"/>
          </p:cNvSpPr>
          <p:nvPr>
            <p:ph idx="1"/>
          </p:nvPr>
        </p:nvSpPr>
        <p:spPr>
          <a:xfrm>
            <a:off x="338138" y="935038"/>
            <a:ext cx="7708582" cy="4194175"/>
          </a:xfrm>
        </p:spPr>
        <p:txBody>
          <a:bodyPr/>
          <a:lstStyle/>
          <a:p>
            <a:pPr marL="0" indent="0" algn="just" eaLnBrk="1" hangingPunct="1">
              <a:buFont typeface="Wingdings 3" pitchFamily="18" charset="2"/>
              <a:buNone/>
            </a:pPr>
            <a:r>
              <a:rPr lang="ru-RU" sz="3200" dirty="0" smtClean="0">
                <a:solidFill>
                  <a:srgbClr val="FFC000"/>
                </a:solidFill>
              </a:rPr>
              <a:t>Труд, мастерство</a:t>
            </a:r>
          </a:p>
          <a:p>
            <a:pPr marL="0" indent="0" algn="just" eaLnBrk="1" hangingPunct="1">
              <a:buFont typeface="Wingdings 3" pitchFamily="18" charset="2"/>
              <a:buAutoNum type="arabicPeriod"/>
            </a:pPr>
            <a:r>
              <a:rPr lang="ru-RU" sz="3200" dirty="0" smtClean="0"/>
              <a:t>Потерпев поражение</a:t>
            </a:r>
            <a:r>
              <a:rPr lang="ru-RU" sz="3200" dirty="0" smtClean="0">
                <a:latin typeface="Arial" charset="0"/>
              </a:rPr>
              <a:t>,</a:t>
            </a:r>
            <a:r>
              <a:rPr lang="ru-RU" sz="3200" dirty="0" smtClean="0"/>
              <a:t> начинай сначала.</a:t>
            </a:r>
          </a:p>
          <a:p>
            <a:pPr marL="0" indent="0" algn="just" eaLnBrk="1" hangingPunct="1">
              <a:buFont typeface="Wingdings 3" pitchFamily="18" charset="2"/>
              <a:buAutoNum type="arabicPeriod"/>
            </a:pPr>
            <a:r>
              <a:rPr lang="ru-RU" sz="3200" dirty="0" smtClean="0"/>
              <a:t>В хорошую погоду хорошо быть моряком.</a:t>
            </a:r>
          </a:p>
        </p:txBody>
      </p:sp>
      <p:pic>
        <p:nvPicPr>
          <p:cNvPr id="28690" name="Picture 18" descr="Рисунок (4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89520" y="3364589"/>
            <a:ext cx="4308157" cy="31073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610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3" y="452439"/>
            <a:ext cx="9404350" cy="782002"/>
          </a:xfrm>
        </p:spPr>
        <p:txBody>
          <a:bodyPr/>
          <a:lstStyle/>
          <a:p>
            <a:r>
              <a:rPr lang="ru-RU" b="1" dirty="0">
                <a:solidFill>
                  <a:srgbClr val="EBEBEB"/>
                </a:solidFill>
              </a:rPr>
              <a:t>Подберите концовку пословицы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35280" y="1691640"/>
            <a:ext cx="5669280" cy="483107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Восток, </a:t>
            </a:r>
            <a:r>
              <a:rPr lang="ru-RU" sz="32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запад,</a:t>
            </a:r>
            <a:r>
              <a:rPr lang="ru-RU" sz="32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endParaRPr lang="ru-RU" sz="3200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Ошибки </a:t>
            </a:r>
            <a:r>
              <a:rPr lang="ru-RU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других</a:t>
            </a:r>
            <a:r>
              <a:rPr lang="ru-RU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ru-RU" sz="32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</a:t>
            </a:r>
            <a:endParaRPr lang="ru-RU" sz="3200" b="1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ru-RU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</a:t>
            </a:r>
            <a:r>
              <a:rPr lang="ru-RU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упорный</a:t>
            </a:r>
          </a:p>
          <a:p>
            <a:pPr marL="514350" lvl="0" indent="-514350" algn="just" eaLnBrk="1" hangingPunct="1">
              <a:buFont typeface="+mj-lt"/>
              <a:buAutoNum type="arabicPeriod"/>
            </a:pP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Потерпев 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поражение</a:t>
            </a:r>
          </a:p>
          <a:p>
            <a:pPr marL="514350" lvl="0" indent="-514350" algn="just" eaLnBrk="1" hangingPunct="1">
              <a:buFont typeface="+mj-lt"/>
              <a:buAutoNum type="arabicPeriod"/>
            </a:pP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Смотреть на цветы легко</a:t>
            </a:r>
          </a:p>
          <a:p>
            <a:pPr marL="514350" lvl="0" indent="-514350" algn="just" eaLnBrk="1" hangingPunct="1">
              <a:buFont typeface="+mj-lt"/>
              <a:buAutoNum type="arabicPeriod"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 пчела лучше</a:t>
            </a:r>
          </a:p>
          <a:p>
            <a:pPr marL="514350" lvl="0" indent="-514350" algn="just" eaLnBrk="1" hangingPunct="1">
              <a:buFont typeface="+mj-lt"/>
              <a:buAutoNum type="arabicPeriod"/>
            </a:pP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4120" y="1722120"/>
            <a:ext cx="5486400" cy="4754880"/>
          </a:xfrm>
        </p:spPr>
        <p:txBody>
          <a:bodyPr>
            <a:normAutofit/>
          </a:bodyPr>
          <a:lstStyle/>
          <a:p>
            <a:pPr lvl="0" algn="just" eaLnBrk="1" hangingPunct="1"/>
            <a:r>
              <a:rPr lang="ru-RU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устоять против </a:t>
            </a:r>
            <a:r>
              <a:rPr lang="ru-RU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ветра</a:t>
            </a:r>
          </a:p>
          <a:p>
            <a:pPr lvl="0" algn="just" eaLnBrk="1" hangingPunct="1"/>
            <a:r>
              <a:rPr lang="ru-RU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вышивать их </a:t>
            </a:r>
            <a:r>
              <a:rPr lang="ru-RU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трудно</a:t>
            </a:r>
            <a:endParaRPr lang="ru-RU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 </a:t>
            </a:r>
            <a:r>
              <a:rPr lang="ru-RU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лучше</a:t>
            </a:r>
          </a:p>
          <a:p>
            <a:pPr lvl="0"/>
            <a:r>
              <a:rPr lang="ru-RU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хорошие учителя</a:t>
            </a:r>
          </a:p>
          <a:p>
            <a:pPr lvl="0"/>
            <a:r>
              <a:rPr lang="ru-RU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пригоршни мух</a:t>
            </a:r>
          </a:p>
          <a:p>
            <a:pPr lvl="0"/>
            <a:r>
              <a:rPr lang="ru-RU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начинай </a:t>
            </a:r>
            <a:r>
              <a:rPr lang="ru-RU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сначала</a:t>
            </a:r>
            <a:endParaRPr lang="ru-RU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22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2D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2D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F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553</TotalTime>
  <Words>371</Words>
  <Application>Microsoft Office PowerPoint</Application>
  <PresentationFormat>Произвольный</PresentationFormat>
  <Paragraphs>69</Paragraphs>
  <Slides>14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Ион</vt:lpstr>
      <vt:lpstr>Пословицы народов мира</vt:lpstr>
      <vt:lpstr>Цель:</vt:lpstr>
      <vt:lpstr>Пословицы и поговорки -</vt:lpstr>
      <vt:lpstr>Китайские пословицы</vt:lpstr>
      <vt:lpstr>Китайские пословицы</vt:lpstr>
      <vt:lpstr>Английские пословицы </vt:lpstr>
      <vt:lpstr>Английские пословицы </vt:lpstr>
      <vt:lpstr>Немецкие пословицы</vt:lpstr>
      <vt:lpstr>Немецкие пословицы</vt:lpstr>
      <vt:lpstr>Итальянские пословицы </vt:lpstr>
      <vt:lpstr>Итальянские пословицы </vt:lpstr>
      <vt:lpstr>Французские пословицы</vt:lpstr>
      <vt:lpstr>Французские пословицы</vt:lpstr>
      <vt:lpstr>Подберите концовку пословицы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Пословицы народов мира</dc:title>
  <dc:creator>Пользователь</dc:creator>
  <cp:lastModifiedBy>Светика</cp:lastModifiedBy>
  <cp:revision>55</cp:revision>
  <dcterms:created xsi:type="dcterms:W3CDTF">2014-02-11T13:08:19Z</dcterms:created>
  <dcterms:modified xsi:type="dcterms:W3CDTF">2025-11-19T09:50:03Z</dcterms:modified>
</cp:coreProperties>
</file>